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6: Sustainability in Japan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/>
              <a:t>Understand how Japanese business culture shapes sustainability</a:t>
            </a:r>
          </a:p>
          <a:p>
            <a:r>
              <a:rPr dirty="0" err="1"/>
              <a:t>Analyse</a:t>
            </a:r>
            <a:r>
              <a:rPr dirty="0"/>
              <a:t> the role of governance reform in ESG progress</a:t>
            </a:r>
          </a:p>
          <a:p>
            <a:r>
              <a:rPr dirty="0"/>
              <a:t>Assess demographic and climate-related sustainability risks</a:t>
            </a:r>
          </a:p>
          <a:p>
            <a:r>
              <a:rPr dirty="0"/>
              <a:t>Evaluate shareholder engagement and activism in Japan</a:t>
            </a:r>
          </a:p>
          <a:p>
            <a:r>
              <a:rPr dirty="0"/>
              <a:t>Identify long-term sustainability opportunities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Consensus-driven culture slows but </a:t>
            </a:r>
            <a:r>
              <a:rPr dirty="0" err="1"/>
              <a:t>stabilises</a:t>
            </a:r>
            <a:r>
              <a:rPr dirty="0"/>
              <a:t> reform</a:t>
            </a:r>
          </a:p>
          <a:p>
            <a:r>
              <a:rPr dirty="0"/>
              <a:t>Governance reform is central to ESG progress</a:t>
            </a:r>
          </a:p>
          <a:p>
            <a:r>
              <a:rPr dirty="0"/>
              <a:t>Demographics create structural sustainability risks</a:t>
            </a:r>
          </a:p>
          <a:p>
            <a:r>
              <a:rPr dirty="0"/>
              <a:t>Cross-shareholdings weaken accountability</a:t>
            </a:r>
          </a:p>
          <a:p>
            <a:r>
              <a:rPr dirty="0"/>
              <a:t>Activism is increasingly constructive</a:t>
            </a:r>
          </a:p>
          <a:p>
            <a:r>
              <a:rPr dirty="0"/>
              <a:t>Climate risk is materially relevant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Japan: Business &amp; Cultural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Long-termism and trust-based relationships</a:t>
            </a:r>
          </a:p>
          <a:p>
            <a:r>
              <a:rPr dirty="0"/>
              <a:t>Consensus-driven decision-making (</a:t>
            </a:r>
            <a:r>
              <a:rPr dirty="0" err="1"/>
              <a:t>nemawashi</a:t>
            </a:r>
            <a:r>
              <a:rPr dirty="0"/>
              <a:t>)</a:t>
            </a:r>
          </a:p>
          <a:p>
            <a:r>
              <a:rPr dirty="0"/>
              <a:t>Emphasis on quality and stability</a:t>
            </a:r>
          </a:p>
          <a:p>
            <a:r>
              <a:rPr dirty="0"/>
              <a:t>High resistance to abrupt change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Governance &amp; Capital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Corporate Governance Code reforms</a:t>
            </a:r>
          </a:p>
          <a:p>
            <a:r>
              <a:rPr lang="en-GB" dirty="0"/>
              <a:t>S</a:t>
            </a:r>
            <a:r>
              <a:rPr dirty="0" err="1"/>
              <a:t>tewardship</a:t>
            </a:r>
            <a:r>
              <a:rPr dirty="0"/>
              <a:t> Code influence</a:t>
            </a:r>
          </a:p>
          <a:p>
            <a:r>
              <a:rPr dirty="0"/>
              <a:t>TSE market restructuring</a:t>
            </a:r>
          </a:p>
          <a:p>
            <a:r>
              <a:rPr dirty="0"/>
              <a:t>Gradual unwind of cross-shareholdings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Risks &amp;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Aging population and </a:t>
            </a:r>
            <a:r>
              <a:rPr dirty="0" err="1"/>
              <a:t>labour</a:t>
            </a:r>
            <a:r>
              <a:rPr dirty="0"/>
              <a:t> shortages</a:t>
            </a:r>
          </a:p>
          <a:p>
            <a:r>
              <a:rPr dirty="0"/>
              <a:t>Physical climate risk exposure</a:t>
            </a:r>
          </a:p>
          <a:p>
            <a:r>
              <a:rPr dirty="0"/>
              <a:t>Supply-chain concentration</a:t>
            </a:r>
          </a:p>
          <a:p>
            <a:r>
              <a:rPr dirty="0"/>
              <a:t>Slow internal decision processes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Governance is the most effective ESG lever</a:t>
            </a:r>
          </a:p>
          <a:p>
            <a:r>
              <a:rPr dirty="0"/>
              <a:t>Patience and persistence matter</a:t>
            </a:r>
          </a:p>
          <a:p>
            <a:r>
              <a:rPr dirty="0"/>
              <a:t>Engagement works better than confrontation</a:t>
            </a:r>
          </a:p>
          <a:p>
            <a:r>
              <a:rPr dirty="0"/>
              <a:t>Sustainability gains are incremental but durable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Are governance structures supporting sustainability goals?</a:t>
            </a:r>
          </a:p>
          <a:p>
            <a:pPr marL="0" indent="0">
              <a:buNone/>
            </a:pPr>
            <a:r>
              <a:rPr dirty="0"/>
              <a:t>2. How are demographic and climate risks being addressed?</a:t>
            </a:r>
          </a:p>
          <a:p>
            <a:pPr marL="0" indent="0">
              <a:buNone/>
            </a:pPr>
            <a:r>
              <a:rPr dirty="0"/>
              <a:t>3. Is engagement aligned with Japanese business norms?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Japan requires:</a:t>
            </a:r>
          </a:p>
          <a:p>
            <a:r>
              <a:rPr dirty="0"/>
              <a:t>Cultural understanding</a:t>
            </a:r>
          </a:p>
          <a:p>
            <a:r>
              <a:rPr dirty="0"/>
              <a:t>Governance-led reform</a:t>
            </a:r>
          </a:p>
          <a:p>
            <a:r>
              <a:rPr dirty="0"/>
              <a:t>Long-term investor patience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Durability matters more than speed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Chapter 6: Sustainability in Japan</vt:lpstr>
      <vt:lpstr>Learning Objectives</vt:lpstr>
      <vt:lpstr>Summary of Key Points</vt:lpstr>
      <vt:lpstr>Japan: Business &amp; Cultural Context</vt:lpstr>
      <vt:lpstr>Governance &amp; Capital Markets</vt:lpstr>
      <vt:lpstr>Risks &amp; Constraints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2026-01-06T02:35:48Z</dcterms:modified>
  <cp:category/>
</cp:coreProperties>
</file>